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arlow Condensed Bold" charset="1" panose="00000806000000000000"/>
      <p:regular r:id="rId19"/>
    </p:embeddedFont>
    <p:embeddedFont>
      <p:font typeface="Canva Sans Bold" charset="1" panose="020B0803030501040103"/>
      <p:regular r:id="rId20"/>
    </p:embeddedFont>
    <p:embeddedFont>
      <p:font typeface="Open San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Open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VAG03ida07k.mp4" Type="http://schemas.openxmlformats.org/officeDocument/2006/relationships/video"/><Relationship Id="rId9" Target="../media/VAG03ida07k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8.png" Type="http://schemas.openxmlformats.org/officeDocument/2006/relationships/image"/><Relationship Id="rId6" Target="../media/image24.jpeg" Type="http://schemas.openxmlformats.org/officeDocument/2006/relationships/image"/><Relationship Id="rId7" Target="../media/VAG06BIyXjU.mp4" Type="http://schemas.openxmlformats.org/officeDocument/2006/relationships/video"/><Relationship Id="rId8" Target="../media/VAG06BIyXjU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VAG05pB9ZSI.mp4" Type="http://schemas.openxmlformats.org/officeDocument/2006/relationships/video"/><Relationship Id="rId8" Target="../media/VAG05pB9ZSI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jpeg" Type="http://schemas.openxmlformats.org/officeDocument/2006/relationships/image"/><Relationship Id="rId7" Target="../media/VAG055I8U_k.mp4" Type="http://schemas.openxmlformats.org/officeDocument/2006/relationships/video"/><Relationship Id="rId8" Target="../media/VAG055I8U_k.mp4" Type="http://schemas.microsoft.com/office/2007/relationships/media"/><Relationship Id="rId9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https://www.bing.com/ck/a?!&amp;&amp;p=59fe5f1b3943a10bc024895dfd2cb451b44f6a41c682a8795668d4ff4156f4f7JmltdHM9MTc1OTUzNjAwMA&amp;ptn=3&amp;ver=2&amp;hsh=4&amp;fclid=1bfbc206-030b-6c02-11a4-d47202486d90&amp;psq=knn+imputer+sklearn&amp;u=a1aHR0cHM6Ly9zY2lraXQtbGVhcm4ub3JnL3N0YWJsZS9tb2R1bGVzL2dlbmVyYXRlZC9za2xlYXJuLmltcHV0ZS5LTk5JbXB1dGVyLmh0bWw&amp;ntb=1" TargetMode="External" Type="http://schemas.openxmlformats.org/officeDocument/2006/relationships/hyperlink"/><Relationship Id="rId6" Target="../media/image15.png" Type="http://schemas.openxmlformats.org/officeDocument/2006/relationships/image"/><Relationship Id="rId7" Target="https://www.bing.com/ck/a?!&amp;&amp;p=59fe5f1b3943a10bc024895dfd2cb451b44f6a41c682a8795668d4ff4156f4f7JmltdHM9MTc1OTUzNjAwMA&amp;ptn=3&amp;ver=2&amp;hsh=4&amp;fclid=1bfbc206-030b-6c02-11a4-d47202486d90&amp;psq=knn+imputer+sklearn&amp;u=a1aHR0cHM6Ly9zY2lraXQtbGVhcm4ub3JnL3N0YWJsZS9tb2R1bGVzL2dlbmVyYXRlZC9za2xlYXJuLmltcHV0ZS5LTk5JbXB1dGVyLmh0bWw&amp;ntb=1" TargetMode="External" Type="http://schemas.openxmlformats.org/officeDocument/2006/relationships/hyperlink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8.png" Type="http://schemas.openxmlformats.org/officeDocument/2006/relationships/image"/><Relationship Id="rId7" Target="../media/image18.jpeg" Type="http://schemas.openxmlformats.org/officeDocument/2006/relationships/image"/><Relationship Id="rId8" Target="../media/VAG052VOK5k.mp4" Type="http://schemas.openxmlformats.org/officeDocument/2006/relationships/video"/><Relationship Id="rId9" Target="../media/VAG052VOK5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8.png" Type="http://schemas.openxmlformats.org/officeDocument/2006/relationships/image"/><Relationship Id="rId7" Target="../media/image19.jpeg" Type="http://schemas.openxmlformats.org/officeDocument/2006/relationships/image"/><Relationship Id="rId8" Target="../media/VAG0550SgFI.mp4" Type="http://schemas.openxmlformats.org/officeDocument/2006/relationships/video"/><Relationship Id="rId9" Target="../media/VAG0550SgFI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2.png" Type="http://schemas.openxmlformats.org/officeDocument/2006/relationships/image"/><Relationship Id="rId6" Target="../media/image8.png" Type="http://schemas.openxmlformats.org/officeDocument/2006/relationships/image"/><Relationship Id="rId7" Target="../media/image20.jpeg" Type="http://schemas.openxmlformats.org/officeDocument/2006/relationships/image"/><Relationship Id="rId8" Target="../media/VAG06O3junE.mp4" Type="http://schemas.openxmlformats.org/officeDocument/2006/relationships/video"/><Relationship Id="rId9" Target="../media/VAG06O3jun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3.jpeg" Type="http://schemas.openxmlformats.org/officeDocument/2006/relationships/image"/><Relationship Id="rId5" Target="../media/VAG06beO2_4.mp4" Type="http://schemas.openxmlformats.org/officeDocument/2006/relationships/video"/><Relationship Id="rId6" Target="../media/VAG06beO2_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65082"/>
            <a:ext cx="16230600" cy="42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9"/>
              </a:lnSpc>
              <a:spcBef>
                <a:spcPct val="0"/>
              </a:spcBef>
            </a:pPr>
            <a:r>
              <a:rPr lang="en-US" b="true" sz="24999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SPACE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29197" y="3131782"/>
            <a:ext cx="13229605" cy="13229605"/>
          </a:xfrm>
          <a:custGeom>
            <a:avLst/>
            <a:gdLst/>
            <a:ahLst/>
            <a:cxnLst/>
            <a:rect r="r" b="b" t="t" l="l"/>
            <a:pathLst>
              <a:path h="13229605" w="13229605">
                <a:moveTo>
                  <a:pt x="0" y="0"/>
                </a:moveTo>
                <a:lnTo>
                  <a:pt x="13229606" y="0"/>
                </a:lnTo>
                <a:lnTo>
                  <a:pt x="13229606" y="13229606"/>
                </a:lnTo>
                <a:lnTo>
                  <a:pt x="0" y="1322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2611" y="6318111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8" y="0"/>
                </a:lnTo>
                <a:lnTo>
                  <a:pt x="9842778" y="9842778"/>
                </a:lnTo>
                <a:lnTo>
                  <a:pt x="0" y="984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2671" y="334949"/>
            <a:ext cx="454053" cy="454053"/>
          </a:xfrm>
          <a:custGeom>
            <a:avLst/>
            <a:gdLst/>
            <a:ahLst/>
            <a:cxnLst/>
            <a:rect r="r" b="b" t="t" l="l"/>
            <a:pathLst>
              <a:path h="454053" w="454053">
                <a:moveTo>
                  <a:pt x="0" y="0"/>
                </a:moveTo>
                <a:lnTo>
                  <a:pt x="454053" y="0"/>
                </a:lnTo>
                <a:lnTo>
                  <a:pt x="454053" y="454052"/>
                </a:lnTo>
                <a:lnTo>
                  <a:pt x="0" y="454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20055" t="0" r="20055" b="0"/>
          <a:stretch>
            <a:fillRect/>
          </a:stretch>
        </p:blipFill>
        <p:spPr>
          <a:xfrm flipH="false" flipV="false" rot="0">
            <a:off x="14065389" y="6318111"/>
            <a:ext cx="4351397" cy="408737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491246" y="334949"/>
            <a:ext cx="697848" cy="559151"/>
          </a:xfrm>
          <a:custGeom>
            <a:avLst/>
            <a:gdLst/>
            <a:ahLst/>
            <a:cxnLst/>
            <a:rect r="r" b="b" t="t" l="l"/>
            <a:pathLst>
              <a:path h="559151" w="697848">
                <a:moveTo>
                  <a:pt x="0" y="0"/>
                </a:moveTo>
                <a:lnTo>
                  <a:pt x="697848" y="0"/>
                </a:lnTo>
                <a:lnTo>
                  <a:pt x="697848" y="559151"/>
                </a:lnTo>
                <a:lnTo>
                  <a:pt x="0" y="559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2671" y="334949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5" y="0"/>
                </a:lnTo>
                <a:lnTo>
                  <a:pt x="757745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75309" y="1645236"/>
            <a:ext cx="10537382" cy="333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9"/>
              </a:lnSpc>
              <a:spcBef>
                <a:spcPct val="0"/>
              </a:spcBef>
            </a:pPr>
            <a:r>
              <a:rPr lang="en-US" b="true" sz="3814" spc="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W</a:t>
            </a:r>
            <a:r>
              <a:rPr lang="en-US" b="true" sz="3814" spc="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ORLD AWAY: </a:t>
            </a:r>
          </a:p>
          <a:p>
            <a:pPr algn="ctr">
              <a:lnSpc>
                <a:spcPts val="5339"/>
              </a:lnSpc>
              <a:spcBef>
                <a:spcPct val="0"/>
              </a:spcBef>
            </a:pPr>
            <a:r>
              <a:rPr lang="en-US" b="true" sz="3814" spc="7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HUNTING FOR EXOPLANETS WITH AI</a:t>
            </a:r>
          </a:p>
          <a:p>
            <a:pPr algn="ctr">
              <a:lnSpc>
                <a:spcPts val="1658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8600" y="2021056"/>
            <a:ext cx="6244887" cy="62448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62359" y="2377298"/>
            <a:ext cx="5532404" cy="55324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14370" y="2021056"/>
            <a:ext cx="6244887" cy="62448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70611" y="2377298"/>
            <a:ext cx="5532404" cy="55324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9565" t="0" r="-19565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31395" y="438446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7426" t="0" r="7426" b="0"/>
          <a:stretch>
            <a:fillRect/>
          </a:stretch>
        </p:blipFill>
        <p:spPr>
          <a:xfrm flipH="false" flipV="false" rot="0">
            <a:off x="11960325" y="6236822"/>
            <a:ext cx="6327675" cy="41806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10524" y="138474"/>
            <a:ext cx="6866952" cy="169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4900" spc="-3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RIGHT TIME TO LAUNCH THE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90687" y="2808631"/>
            <a:ext cx="6866952" cy="342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4900" spc="-3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RIGHT TIME TO LAUNCH IS WHEN THE SPACEX EXPLORATION ROCKET TAKES OFF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66904" y="2712129"/>
            <a:ext cx="3208487" cy="32084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49933" y="2895158"/>
            <a:ext cx="2842429" cy="28424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347" t="0" r="-134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909875" y="0"/>
            <a:ext cx="3208487" cy="32084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92904" y="183029"/>
            <a:ext cx="2842429" cy="28424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1466" r="0" b="-3146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29056" y="6049813"/>
            <a:ext cx="3208487" cy="320848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12085" y="6232842"/>
            <a:ext cx="2842429" cy="284242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8143" t="0" r="-18143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03598" y="7996319"/>
            <a:ext cx="3208487" cy="32084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86627" y="8179348"/>
            <a:ext cx="2842429" cy="284242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76" t="0" r="-2497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62671" y="1028700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32472" y="1528668"/>
            <a:ext cx="12410932" cy="192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5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CHALLENGES &amp; FIXES</a:t>
            </a:r>
          </a:p>
          <a:p>
            <a:pPr algn="l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WHAT WE FACED &amp; HOW WE SOLVED 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2472" y="3882243"/>
            <a:ext cx="10730573" cy="35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Huge data → slowed processing → cleaned &amp; selected features</a:t>
            </a:r>
          </a:p>
          <a:p>
            <a:pPr algn="l">
              <a:lnSpc>
                <a:spcPts val="4009"/>
              </a:lnSpc>
            </a:pPr>
          </a:p>
          <a:p>
            <a:pPr algn="l">
              <a:lnSpc>
                <a:spcPts val="4009"/>
              </a:lnSpc>
            </a:pPr>
            <a:r>
              <a:rPr lang="en-US" sz="28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Many false positives → TapNets helped reduce them</a:t>
            </a:r>
          </a:p>
          <a:p>
            <a:pPr algn="l">
              <a:lnSpc>
                <a:spcPts val="4009"/>
              </a:lnSpc>
            </a:pPr>
          </a:p>
          <a:p>
            <a:pPr algn="l">
              <a:lnSpc>
                <a:spcPts val="4009"/>
              </a:lnSpc>
            </a:pPr>
            <a:r>
              <a:rPr lang="en-US" sz="28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Imbalanced classes → adjusted training carefully</a:t>
            </a:r>
          </a:p>
          <a:p>
            <a:pPr algn="l">
              <a:lnSpc>
                <a:spcPts val="4009"/>
              </a:lnSpc>
            </a:pP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Needed clear visualization → built interactive 3D view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70954" y="270954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671" y="334949"/>
            <a:ext cx="454053" cy="454053"/>
          </a:xfrm>
          <a:custGeom>
            <a:avLst/>
            <a:gdLst/>
            <a:ahLst/>
            <a:cxnLst/>
            <a:rect r="r" b="b" t="t" l="l"/>
            <a:pathLst>
              <a:path h="454053" w="454053">
                <a:moveTo>
                  <a:pt x="0" y="0"/>
                </a:moveTo>
                <a:lnTo>
                  <a:pt x="454053" y="0"/>
                </a:lnTo>
                <a:lnTo>
                  <a:pt x="454053" y="454052"/>
                </a:lnTo>
                <a:lnTo>
                  <a:pt x="0" y="45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4577" y="3478947"/>
            <a:ext cx="3065500" cy="30655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9449" y="3653819"/>
            <a:ext cx="2715755" cy="271575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8586" t="-31099" r="-70659" b="-2829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759026" y="3478947"/>
            <a:ext cx="3065500" cy="30655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33898" y="3653819"/>
            <a:ext cx="2715755" cy="271575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046" r="0" b="-2504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63475" y="3478947"/>
            <a:ext cx="3065500" cy="30655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38347" y="3653819"/>
            <a:ext cx="2715755" cy="27157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0644" t="-10137" r="-34665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167924" y="3478947"/>
            <a:ext cx="3065500" cy="30655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42796" y="3653819"/>
            <a:ext cx="2715755" cy="271575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76672" t="-64467" r="-70183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4918823" y="1219200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361184" y="6934972"/>
            <a:ext cx="2452286" cy="2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MOHMMED HARB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65633" y="6934972"/>
            <a:ext cx="2452286" cy="2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MOHMMED ZOUBI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65633" y="7489887"/>
            <a:ext cx="2452286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documentation 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research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presentation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70082" y="6934972"/>
            <a:ext cx="2452286" cy="2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HAMZA Rababah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70082" y="7489887"/>
            <a:ext cx="2452286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 developer 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3d model 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dashbords on web site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a full website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74531" y="6934972"/>
            <a:ext cx="2452286" cy="2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AHMAD Hosni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61184" y="7699394"/>
            <a:ext cx="2452286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cleaner and make data understandable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help us to develop model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98254" y="1908044"/>
            <a:ext cx="9491491" cy="96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MEET OUR ASTRONAUT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62671" y="334949"/>
            <a:ext cx="697848" cy="559151"/>
          </a:xfrm>
          <a:custGeom>
            <a:avLst/>
            <a:gdLst/>
            <a:ahLst/>
            <a:cxnLst/>
            <a:rect r="r" b="b" t="t" l="l"/>
            <a:pathLst>
              <a:path h="559151" w="697848">
                <a:moveTo>
                  <a:pt x="0" y="0"/>
                </a:moveTo>
                <a:lnTo>
                  <a:pt x="697848" y="0"/>
                </a:lnTo>
                <a:lnTo>
                  <a:pt x="697848" y="559151"/>
                </a:lnTo>
                <a:lnTo>
                  <a:pt x="0" y="559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62671" y="334949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5" y="0"/>
                </a:lnTo>
                <a:lnTo>
                  <a:pt x="757745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470142" y="7761150"/>
            <a:ext cx="2452286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Ai model and fine tinning to hyper parameters and optimization acc and all metrics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61184" y="9287055"/>
            <a:ext cx="2452286" cy="2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Leader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7756" y="993890"/>
            <a:ext cx="11872487" cy="34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29197" y="3350857"/>
            <a:ext cx="13229605" cy="13229605"/>
          </a:xfrm>
          <a:custGeom>
            <a:avLst/>
            <a:gdLst/>
            <a:ahLst/>
            <a:cxnLst/>
            <a:rect r="r" b="b" t="t" l="l"/>
            <a:pathLst>
              <a:path h="13229605" w="13229605">
                <a:moveTo>
                  <a:pt x="0" y="0"/>
                </a:moveTo>
                <a:lnTo>
                  <a:pt x="13229606" y="0"/>
                </a:lnTo>
                <a:lnTo>
                  <a:pt x="13229606" y="13229606"/>
                </a:lnTo>
                <a:lnTo>
                  <a:pt x="0" y="1322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2611" y="6318111"/>
            <a:ext cx="9842777" cy="9842777"/>
          </a:xfrm>
          <a:custGeom>
            <a:avLst/>
            <a:gdLst/>
            <a:ahLst/>
            <a:cxnLst/>
            <a:rect r="r" b="b" t="t" l="l"/>
            <a:pathLst>
              <a:path h="9842777" w="9842777">
                <a:moveTo>
                  <a:pt x="0" y="0"/>
                </a:moveTo>
                <a:lnTo>
                  <a:pt x="9842778" y="0"/>
                </a:lnTo>
                <a:lnTo>
                  <a:pt x="9842778" y="9842778"/>
                </a:lnTo>
                <a:lnTo>
                  <a:pt x="0" y="984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180762" y="7912067"/>
            <a:ext cx="214475" cy="1346233"/>
            <a:chOff x="0" y="0"/>
            <a:chExt cx="56487" cy="3545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87" cy="354563"/>
            </a:xfrm>
            <a:custGeom>
              <a:avLst/>
              <a:gdLst/>
              <a:ahLst/>
              <a:cxnLst/>
              <a:rect r="r" b="b" t="t" l="l"/>
              <a:pathLst>
                <a:path h="354563" w="56487">
                  <a:moveTo>
                    <a:pt x="28244" y="0"/>
                  </a:moveTo>
                  <a:lnTo>
                    <a:pt x="28244" y="0"/>
                  </a:lnTo>
                  <a:cubicBezTo>
                    <a:pt x="43842" y="0"/>
                    <a:pt x="56487" y="12645"/>
                    <a:pt x="56487" y="28244"/>
                  </a:cubicBezTo>
                  <a:lnTo>
                    <a:pt x="56487" y="326320"/>
                  </a:lnTo>
                  <a:cubicBezTo>
                    <a:pt x="56487" y="333811"/>
                    <a:pt x="53512" y="340994"/>
                    <a:pt x="48215" y="346291"/>
                  </a:cubicBezTo>
                  <a:cubicBezTo>
                    <a:pt x="42918" y="351588"/>
                    <a:pt x="35734" y="354563"/>
                    <a:pt x="28244" y="354563"/>
                  </a:cubicBezTo>
                  <a:lnTo>
                    <a:pt x="28244" y="354563"/>
                  </a:lnTo>
                  <a:cubicBezTo>
                    <a:pt x="20753" y="354563"/>
                    <a:pt x="13569" y="351588"/>
                    <a:pt x="8272" y="346291"/>
                  </a:cubicBezTo>
                  <a:cubicBezTo>
                    <a:pt x="2976" y="340994"/>
                    <a:pt x="0" y="333811"/>
                    <a:pt x="0" y="326320"/>
                  </a:cubicBezTo>
                  <a:lnTo>
                    <a:pt x="0" y="28244"/>
                  </a:lnTo>
                  <a:cubicBezTo>
                    <a:pt x="0" y="20753"/>
                    <a:pt x="2976" y="13569"/>
                    <a:pt x="8272" y="8272"/>
                  </a:cubicBezTo>
                  <a:cubicBezTo>
                    <a:pt x="13569" y="2976"/>
                    <a:pt x="20753" y="0"/>
                    <a:pt x="282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487" cy="39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2671" y="334949"/>
            <a:ext cx="454053" cy="454053"/>
          </a:xfrm>
          <a:custGeom>
            <a:avLst/>
            <a:gdLst/>
            <a:ahLst/>
            <a:cxnLst/>
            <a:rect r="r" b="b" t="t" l="l"/>
            <a:pathLst>
              <a:path h="454053" w="454053">
                <a:moveTo>
                  <a:pt x="0" y="0"/>
                </a:moveTo>
                <a:lnTo>
                  <a:pt x="454053" y="0"/>
                </a:lnTo>
                <a:lnTo>
                  <a:pt x="454053" y="454052"/>
                </a:lnTo>
                <a:lnTo>
                  <a:pt x="0" y="454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671" y="334949"/>
            <a:ext cx="697848" cy="559151"/>
          </a:xfrm>
          <a:custGeom>
            <a:avLst/>
            <a:gdLst/>
            <a:ahLst/>
            <a:cxnLst/>
            <a:rect r="r" b="b" t="t" l="l"/>
            <a:pathLst>
              <a:path h="559151" w="697848">
                <a:moveTo>
                  <a:pt x="0" y="0"/>
                </a:moveTo>
                <a:lnTo>
                  <a:pt x="697848" y="0"/>
                </a:lnTo>
                <a:lnTo>
                  <a:pt x="697848" y="559151"/>
                </a:lnTo>
                <a:lnTo>
                  <a:pt x="0" y="559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2671" y="334949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5" y="0"/>
                </a:lnTo>
                <a:lnTo>
                  <a:pt x="757745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716" y="246972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8" y="0"/>
                </a:lnTo>
                <a:lnTo>
                  <a:pt x="2103118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5594" y="2261767"/>
            <a:ext cx="10129388" cy="227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25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Space telescopes send millions of signals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</a:pPr>
            <a:r>
              <a:rPr lang="en-US" sz="25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Checking them by hand is slow and messy</a:t>
            </a:r>
          </a:p>
          <a:p>
            <a:pPr algn="l">
              <a:lnSpc>
                <a:spcPts val="3607"/>
              </a:lnSpc>
            </a:pPr>
          </a:p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Tons of false positives waste time and resources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46439" y="5101446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652" y="303339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8941707" y="3891375"/>
            <a:ext cx="15124302" cy="15337332"/>
            <a:chOff x="0" y="0"/>
            <a:chExt cx="80151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1511" cy="812800"/>
            </a:xfrm>
            <a:custGeom>
              <a:avLst/>
              <a:gdLst/>
              <a:ahLst/>
              <a:cxnLst/>
              <a:rect r="r" b="b" t="t" l="l"/>
              <a:pathLst>
                <a:path h="812800" w="801511">
                  <a:moveTo>
                    <a:pt x="400755" y="0"/>
                  </a:moveTo>
                  <a:cubicBezTo>
                    <a:pt x="179424" y="0"/>
                    <a:pt x="0" y="181951"/>
                    <a:pt x="0" y="406400"/>
                  </a:cubicBezTo>
                  <a:cubicBezTo>
                    <a:pt x="0" y="630849"/>
                    <a:pt x="179424" y="812800"/>
                    <a:pt x="400755" y="812800"/>
                  </a:cubicBezTo>
                  <a:cubicBezTo>
                    <a:pt x="622086" y="812800"/>
                    <a:pt x="801511" y="630849"/>
                    <a:pt x="801511" y="406400"/>
                  </a:cubicBezTo>
                  <a:cubicBezTo>
                    <a:pt x="801511" y="181951"/>
                    <a:pt x="622086" y="0"/>
                    <a:pt x="400755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5142" y="38100"/>
              <a:ext cx="65122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64270" y="4285258"/>
            <a:ext cx="7201262" cy="720126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16686" t="0" r="16686" b="0"/>
          <a:stretch>
            <a:fillRect/>
          </a:stretch>
        </p:blipFill>
        <p:spPr>
          <a:xfrm flipH="false" flipV="false" rot="0">
            <a:off x="14637273" y="7204565"/>
            <a:ext cx="3650727" cy="308243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436974" y="844189"/>
            <a:ext cx="7498317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b="true" sz="6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92140" y="5771240"/>
            <a:ext cx="692522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b="true" sz="6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OBJECTIVE OUR GOAL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6439" y="6798021"/>
            <a:ext cx="7792532" cy="348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odel is reliable and catches promising candidates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Fewer false positives, so telescope time is saved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New habitable planets identified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Interactive 3D makes it easy to explore planets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4495" y="9525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652" y="303339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941707" y="3891375"/>
            <a:ext cx="15124302" cy="15337332"/>
            <a:chOff x="0" y="0"/>
            <a:chExt cx="80151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511" cy="812800"/>
            </a:xfrm>
            <a:custGeom>
              <a:avLst/>
              <a:gdLst/>
              <a:ahLst/>
              <a:cxnLst/>
              <a:rect r="r" b="b" t="t" l="l"/>
              <a:pathLst>
                <a:path h="812800" w="801511">
                  <a:moveTo>
                    <a:pt x="400755" y="0"/>
                  </a:moveTo>
                  <a:cubicBezTo>
                    <a:pt x="179424" y="0"/>
                    <a:pt x="0" y="181951"/>
                    <a:pt x="0" y="406400"/>
                  </a:cubicBezTo>
                  <a:cubicBezTo>
                    <a:pt x="0" y="630849"/>
                    <a:pt x="179424" y="812800"/>
                    <a:pt x="400755" y="812800"/>
                  </a:cubicBezTo>
                  <a:cubicBezTo>
                    <a:pt x="622086" y="812800"/>
                    <a:pt x="801511" y="630849"/>
                    <a:pt x="801511" y="406400"/>
                  </a:cubicBezTo>
                  <a:cubicBezTo>
                    <a:pt x="801511" y="181951"/>
                    <a:pt x="622086" y="0"/>
                    <a:pt x="400755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5142" y="38100"/>
              <a:ext cx="65122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64270" y="4285258"/>
            <a:ext cx="7201262" cy="720126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22401" t="0" r="17867" b="0"/>
          <a:stretch>
            <a:fillRect/>
          </a:stretch>
        </p:blipFill>
        <p:spPr>
          <a:xfrm flipH="false" flipV="false" rot="0">
            <a:off x="15040064" y="7052603"/>
            <a:ext cx="3434231" cy="3234397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3533874" y="1592345"/>
            <a:ext cx="6154597" cy="3876192"/>
          </a:xfrm>
          <a:custGeom>
            <a:avLst/>
            <a:gdLst/>
            <a:ahLst/>
            <a:cxnLst/>
            <a:rect r="r" b="b" t="t" l="l"/>
            <a:pathLst>
              <a:path h="3876192" w="6154597">
                <a:moveTo>
                  <a:pt x="0" y="0"/>
                </a:moveTo>
                <a:lnTo>
                  <a:pt x="6154596" y="0"/>
                </a:lnTo>
                <a:lnTo>
                  <a:pt x="6154596" y="3876193"/>
                </a:lnTo>
                <a:lnTo>
                  <a:pt x="0" y="3876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3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19095" y="485797"/>
            <a:ext cx="6866952" cy="82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b="true" sz="4900" spc="-3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16581" y="6794109"/>
            <a:ext cx="10546095" cy="1054609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782596" y="7260124"/>
            <a:ext cx="9614065" cy="4807032"/>
            <a:chOff x="0" y="0"/>
            <a:chExt cx="6350000" cy="3175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175000"/>
            </a:xfrm>
            <a:custGeom>
              <a:avLst/>
              <a:gdLst/>
              <a:ahLst/>
              <a:cxnLst/>
              <a:rect r="r" b="b" t="t" l="l"/>
              <a:pathLst>
                <a:path h="3175000" w="6350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2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10"/>
              <a:stretch>
                <a:fillRect l="-8235" t="-30887" r="0" b="-37419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574673" y="1971808"/>
            <a:ext cx="8910236" cy="30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 Accuracy:</a:t>
            </a:r>
            <a:r>
              <a:rPr lang="en-US" sz="251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76%</a:t>
            </a: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Test Accuracy: 77</a:t>
            </a:r>
            <a:r>
              <a:rPr lang="en-US" sz="251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% </a:t>
            </a: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US" sz="251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Recall:</a:t>
            </a:r>
            <a:r>
              <a:rPr lang="en-US" sz="251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80%</a:t>
            </a:r>
          </a:p>
          <a:p>
            <a:pPr algn="ctr">
              <a:lnSpc>
                <a:spcPts val="3515"/>
              </a:lnSpc>
            </a:pPr>
          </a:p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 well on Confirmed &amp; Candidate planets</a:t>
            </a:r>
          </a:p>
          <a:p>
            <a:pPr algn="ctr">
              <a:lnSpc>
                <a:spcPts val="3515"/>
              </a:lnSpc>
            </a:pPr>
          </a:p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False positives are much lower → saves telescope time</a:t>
            </a:r>
          </a:p>
          <a:p>
            <a:pPr algn="ctr">
              <a:lnSpc>
                <a:spcPts val="3515"/>
              </a:lnSpc>
            </a:pPr>
          </a:p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sz="25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spot habitable rocky planets ready for follow-up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17679" y="334949"/>
            <a:ext cx="4402215" cy="44022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7340" t="0" r="-1734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0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5255" y="669794"/>
            <a:ext cx="6925223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b="true" sz="6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3806" y="1511777"/>
            <a:ext cx="11018942" cy="321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From Kepler , TESS dataset  and archived data (K2) .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Features: orbital (period, duration, depth), stellar (radius, temp, magnitude), SNR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to remove bad data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 missing values fixed with </a:t>
            </a:r>
            <a:r>
              <a:rPr lang="en-US" b="true" sz="248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www.bing.com/ck/a?!&amp;&amp;p=59fe5f1b3943a10bc024895dfd2cb451b44f6a41c682a8795668d4ff4156f4f7JmltdHM9MTc1OTUzNjAwMA&amp;ptn=3&amp;ver=2&amp;hsh=4&amp;fclid=1bfbc206-030b-6c02-11a4-d47202486d90&amp;psq=knn+imputer+sklearn&amp;u=a1aHR0cHM6Ly9zY2lraXQtbGVhcm4ub3JnL3N0YWJsZS9tb2R1bGVzL2dlbmVyYXRlZC9za2xlYXJuLmltcHV0ZS5LTk5JbXB1dGVyLmh0bWw&amp;ntb=1"/>
              </a:rPr>
              <a:t>KNNImputer</a:t>
            </a:r>
            <a:r>
              <a:rPr lang="en-US" sz="2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from nearby data points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8641" y="5589477"/>
            <a:ext cx="4949225" cy="49492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62091" y="5742927"/>
            <a:ext cx="4642326" cy="46423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88" t="0" r="-18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395354" y="5143500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61909" y="5813294"/>
            <a:ext cx="8808877" cy="179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60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 </a:t>
            </a:r>
            <a:r>
              <a:rPr lang="en-US" sz="60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How We Did It</a:t>
            </a:r>
          </a:p>
          <a:p>
            <a:pPr algn="l">
              <a:lnSpc>
                <a:spcPts val="70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052392" y="7146478"/>
            <a:ext cx="11161855" cy="282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the messy data, filled gaps with </a:t>
            </a:r>
            <a:r>
              <a:rPr lang="en-US" b="true" sz="248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7" tooltip="https://www.bing.com/ck/a?!&amp;&amp;p=59fe5f1b3943a10bc024895dfd2cb451b44f6a41c682a8795668d4ff4156f4f7JmltdHM9MTc1OTUzNjAwMA&amp;ptn=3&amp;ver=2&amp;hsh=4&amp;fclid=1bfbc206-030b-6c02-11a4-d47202486d90&amp;psq=knn+imputer+sklearn&amp;u=a1aHR0cHM6Ly9zY2lraXQtbGVhcm4ub3JnL3N0YWJsZS9tb2R1bGVzL2dlbmVyYXRlZC9za2xlYXJuLmltcHV0ZS5LTk5JbXB1dGVyLmh0bWw&amp;ntb=1"/>
              </a:rPr>
              <a:t>KNNImputer</a:t>
            </a:r>
            <a:r>
              <a:rPr lang="en-US" sz="248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from nearby points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Picked the most important features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Trained </a:t>
            </a:r>
            <a:r>
              <a:rPr lang="en-US" sz="228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TapNets</a:t>
            </a: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neural networksto classify signals</a:t>
            </a:r>
          </a:p>
          <a:p>
            <a:pPr algn="l">
              <a:lnSpc>
                <a:spcPts val="3194"/>
              </a:lnSpc>
            </a:pPr>
          </a:p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Checked results carefully so the model isn’t tricked by the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50942" y="287324"/>
            <a:ext cx="926609" cy="49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424520" y="5318036"/>
            <a:ext cx="6682487" cy="49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KEPLER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62091" y="270954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5" y="0"/>
                </a:lnTo>
                <a:lnTo>
                  <a:pt x="757745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76041" y="1028700"/>
            <a:ext cx="3369554" cy="33695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68258" y="1220917"/>
            <a:ext cx="2985120" cy="29851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005" t="0" r="-5077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1146" y="6240637"/>
            <a:ext cx="3369554" cy="33695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3363" y="6432854"/>
            <a:ext cx="2985120" cy="29851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6153" t="0" r="-4615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771961" y="2016242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3400" y="524673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12670" t="0" r="12670" b="0"/>
          <a:stretch>
            <a:fillRect/>
          </a:stretch>
        </p:blipFill>
        <p:spPr>
          <a:xfrm flipH="false" flipV="false" rot="0">
            <a:off x="13656608" y="6797292"/>
            <a:ext cx="4631392" cy="348970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823521" y="2523688"/>
            <a:ext cx="57437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spc="-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TARGET 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97763" y="4499683"/>
            <a:ext cx="5395220" cy="158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1- THE SCIENTISTS AT SPACEX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2- TRAINERS IN THIS AGENCY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16786" y="1028700"/>
            <a:ext cx="3369554" cy="33695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09003" y="1220917"/>
            <a:ext cx="2985120" cy="29851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005" t="0" r="-5077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3400" y="6551129"/>
            <a:ext cx="3369554" cy="33695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5617" y="6743347"/>
            <a:ext cx="2985120" cy="29851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6153" t="0" r="-4615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882002" y="2049694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3400" y="524673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14051" t="0" r="14051" b="0"/>
          <a:stretch>
            <a:fillRect/>
          </a:stretch>
        </p:blipFill>
        <p:spPr>
          <a:xfrm flipH="false" flipV="false" rot="0">
            <a:off x="13915126" y="7079552"/>
            <a:ext cx="4372874" cy="342152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540271" y="2274117"/>
            <a:ext cx="7773902" cy="192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WHAT PROBLEM DOES YOUR PROJECT SOLVE?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67113" y="4840909"/>
            <a:ext cx="6925223" cy="51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Sl</a:t>
            </a: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owness and human effort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67113" y="5831596"/>
            <a:ext cx="6103614" cy="51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techn</a:t>
            </a: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ology gap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62336" y="524673"/>
            <a:ext cx="3369554" cy="33695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54554" y="716890"/>
            <a:ext cx="2985120" cy="29851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005" t="0" r="-5077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3400" y="5888746"/>
            <a:ext cx="3369554" cy="33695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5617" y="6080963"/>
            <a:ext cx="2985120" cy="29851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6153" t="0" r="-4615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653385" y="230859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3400" y="524673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5"/>
                </a:lnTo>
                <a:lnTo>
                  <a:pt x="0" y="757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19139" t="0" r="19139" b="0"/>
          <a:stretch>
            <a:fillRect/>
          </a:stretch>
        </p:blipFill>
        <p:spPr>
          <a:xfrm flipH="false" flipV="false" rot="0">
            <a:off x="14262336" y="6617764"/>
            <a:ext cx="4025664" cy="366923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933561" y="808051"/>
            <a:ext cx="6925223" cy="289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GEOGRAPHICAL SCOPE OF THE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66711" y="5414379"/>
            <a:ext cx="3858923" cy="96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GLOBAL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8600" y="2021056"/>
            <a:ext cx="6244887" cy="62448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62359" y="2377298"/>
            <a:ext cx="5532404" cy="55324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14370" y="2021056"/>
            <a:ext cx="6244887" cy="62448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70611" y="2377298"/>
            <a:ext cx="5532404" cy="55324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9565" t="0" r="-19565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340589" y="0"/>
            <a:ext cx="2103119" cy="2103119"/>
          </a:xfrm>
          <a:custGeom>
            <a:avLst/>
            <a:gdLst/>
            <a:ahLst/>
            <a:cxnLst/>
            <a:rect r="r" b="b" t="t" l="l"/>
            <a:pathLst>
              <a:path h="2103119" w="2103119">
                <a:moveTo>
                  <a:pt x="0" y="0"/>
                </a:moveTo>
                <a:lnTo>
                  <a:pt x="2103119" y="0"/>
                </a:lnTo>
                <a:lnTo>
                  <a:pt x="2103119" y="2103119"/>
                </a:lnTo>
                <a:lnTo>
                  <a:pt x="0" y="210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1395" y="438446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07144" y="688844"/>
            <a:ext cx="10656736" cy="192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500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WEB INTERFACE &amp; VISUALIZATION</a:t>
            </a:r>
          </a:p>
          <a:p>
            <a:pPr algn="l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CHECK OUT THE AI IN 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3229025"/>
            <a:ext cx="8018330" cy="424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Simple dashboard: upload telescope data, see classifications right away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3D view of promising planets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Filters to focus on habitable zones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Updates classifications in real-time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395" y="438446"/>
            <a:ext cx="757746" cy="757746"/>
          </a:xfrm>
          <a:custGeom>
            <a:avLst/>
            <a:gdLst/>
            <a:ahLst/>
            <a:cxnLst/>
            <a:rect r="r" b="b" t="t" l="l"/>
            <a:pathLst>
              <a:path h="757746" w="757746">
                <a:moveTo>
                  <a:pt x="0" y="0"/>
                </a:moveTo>
                <a:lnTo>
                  <a:pt x="757746" y="0"/>
                </a:lnTo>
                <a:lnTo>
                  <a:pt x="757746" y="757746"/>
                </a:lnTo>
                <a:lnTo>
                  <a:pt x="0" y="757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2030" r="0" b="2030"/>
          <a:stretch>
            <a:fillRect/>
          </a:stretch>
        </p:blipFill>
        <p:spPr>
          <a:xfrm flipH="false" flipV="false" rot="0">
            <a:off x="0" y="443890"/>
            <a:ext cx="18288000" cy="939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DAG00NrZ-XE</dc:identifier>
  <dcterms:modified xsi:type="dcterms:W3CDTF">2011-08-01T06:04:30Z</dcterms:modified>
  <cp:revision>1</cp:revision>
  <dc:title>Black White Modern Outer Space Presentation</dc:title>
</cp:coreProperties>
</file>